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71" r:id="rId11"/>
    <p:sldId id="264" r:id="rId12"/>
    <p:sldId id="266" r:id="rId13"/>
    <p:sldId id="265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23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38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571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854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26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4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27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2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5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05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11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D9D4-5E14-4265-9EB7-451115DAD8D1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6B28-EBD7-4CFA-9AF1-FC338AD8F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29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laz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959" y="0"/>
            <a:ext cx="9230265" cy="685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973" y="1340768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Лазерные материалы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53136"/>
            <a:ext cx="6400800" cy="1752600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Джужук</a:t>
            </a:r>
            <a:r>
              <a:rPr lang="ru-RU" dirty="0" smtClean="0">
                <a:solidFill>
                  <a:schemeClr val="bg1"/>
                </a:solidFill>
              </a:rPr>
              <a:t> Олег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2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5" y="-15846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Олег\Desktop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74129"/>
            <a:ext cx="6696744" cy="48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47667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rgbClr val="FF0000"/>
                </a:solidFill>
              </a:rPr>
              <a:t>люмоиттриевый </a:t>
            </a:r>
            <a:r>
              <a:rPr lang="ru-RU" sz="4000" b="1" dirty="0">
                <a:solidFill>
                  <a:srgbClr val="FF0000"/>
                </a:solidFill>
              </a:rPr>
              <a:t>гранат с неодимом (Y3A15O12 : Nd3+)</a:t>
            </a:r>
          </a:p>
        </p:txBody>
      </p:sp>
    </p:spTree>
    <p:extLst>
      <p:ext uri="{BB962C8B-B14F-4D97-AF65-F5344CB8AC3E}">
        <p14:creationId xmlns:p14="http://schemas.microsoft.com/office/powerpoint/2010/main" xmlns="" val="36911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0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901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/>
              <a:t>Сфера применения 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  <p:pic>
        <p:nvPicPr>
          <p:cNvPr id="9218" name="Picture 2" descr="C:\Users\Олег\Desktop\prlaz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8275" y="1404114"/>
            <a:ext cx="5114332" cy="447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Олег\Desktop\prlaz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052736"/>
            <a:ext cx="4716015" cy="566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0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Олег\Desktop\prlaz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260648"/>
            <a:ext cx="4738612" cy="620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Олег\Desktop\prlaz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8980" y="1700808"/>
            <a:ext cx="4541668" cy="401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35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0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Олег\Desktop\prlaz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9407" y="3295324"/>
            <a:ext cx="4454592" cy="357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Олег\Desktop\prlaz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7" y="0"/>
            <a:ext cx="4934113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0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внимание!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Олег\Desktop\einstein-4-650x3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581" y="1654455"/>
            <a:ext cx="920758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52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6" y="-15846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ег\Desktop\Einstein-Albe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4" y="-15846"/>
            <a:ext cx="4572046" cy="457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3933056"/>
            <a:ext cx="4887919" cy="31106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Появление лазеров было предсказано ещё Альбертом Эйнштейном в 1916 году: он изложил свою концепцию вынужденного излучения.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23427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8829" y="-1992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5157192"/>
            <a:ext cx="5618879" cy="11430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Теодор </a:t>
            </a:r>
            <a:r>
              <a:rPr lang="ru-RU" dirty="0" err="1">
                <a:solidFill>
                  <a:schemeClr val="bg1"/>
                </a:solidFill>
              </a:rPr>
              <a:t>Майман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82602"/>
            <a:ext cx="4968552" cy="4386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>
                <a:solidFill>
                  <a:srgbClr val="FF0000"/>
                </a:solidFill>
              </a:rPr>
              <a:t>light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amplification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by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stimulated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emission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of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radiation</a:t>
            </a:r>
            <a:r>
              <a:rPr lang="ru-RU" sz="3600" b="1" dirty="0">
                <a:solidFill>
                  <a:srgbClr val="FF0000"/>
                </a:solidFill>
              </a:rPr>
              <a:t> — усиление света посредством вынужденного излучения</a:t>
            </a:r>
          </a:p>
        </p:txBody>
      </p:sp>
      <p:pic>
        <p:nvPicPr>
          <p:cNvPr id="3074" name="Picture 2" descr="C:\Users\Олег\Desktop\Без назва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3852811" cy="49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58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0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Вынужденное </a:t>
            </a:r>
            <a:r>
              <a:rPr lang="ru-RU" sz="4800" b="1" dirty="0"/>
              <a:t>излучение</a:t>
            </a:r>
          </a:p>
        </p:txBody>
      </p:sp>
      <p:pic>
        <p:nvPicPr>
          <p:cNvPr id="4098" name="Picture 2" descr="C:\Users\Олег\Desktop\prlaz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4570" y="2868234"/>
            <a:ext cx="6918876" cy="397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205" y="1390906"/>
            <a:ext cx="89289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Вынужденное, или индуцированное, излучение - генерация нового фотона при переходе квантовой системы из возбуждённого в стабильное состояние под воздействием индуцирующего фотона, энергия которого была равна разности энергий уровней.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8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0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Олег\Desktop\prlaz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0573" y="548680"/>
            <a:ext cx="6540255" cy="572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58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6" y="0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20882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 В любом лазере есть </a:t>
            </a:r>
            <a:r>
              <a:rPr lang="ru-RU" b="1" dirty="0">
                <a:solidFill>
                  <a:schemeClr val="bg1"/>
                </a:solidFill>
              </a:rPr>
              <a:t>три основные части: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  1) Активная рабочая среда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  2) Система накачки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  3) Устройство для усиления излучаемого света — оптический резонатор.</a:t>
            </a:r>
          </a:p>
        </p:txBody>
      </p:sp>
      <p:pic>
        <p:nvPicPr>
          <p:cNvPr id="6146" name="Picture 2" descr="C:\Users\Олег\Desktop\prlaz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48235"/>
            <a:ext cx="6402288" cy="473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7" y="-47618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901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Общая характеристика и особенности твердотельных лазеров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4270115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Рабочий элемент твердотельных лазеров выполнен из кристаллического или аморфного диэлектрика. Такие лазеры надежны, удобны и сравнительно просты в эксплуатации</a:t>
            </a:r>
          </a:p>
        </p:txBody>
      </p:sp>
      <p:pic>
        <p:nvPicPr>
          <p:cNvPr id="7170" name="Picture 2" descr="C:\Users\Олег\Desktop\549010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49246"/>
            <a:ext cx="4860032" cy="327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5" y="-15846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Олег\Desktop\img_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48" y="0"/>
            <a:ext cx="6928290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лег\Desktop\89f8edfc7156664549a8a4fd736dc93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35" y="4941168"/>
            <a:ext cx="9075297" cy="167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92983" y="569739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Аl2О3 : Сr3+</a:t>
            </a:r>
          </a:p>
        </p:txBody>
      </p:sp>
    </p:spTree>
    <p:extLst>
      <p:ext uri="{BB962C8B-B14F-4D97-AF65-F5344CB8AC3E}">
        <p14:creationId xmlns:p14="http://schemas.microsoft.com/office/powerpoint/2010/main" xmlns="" val="6453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las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95" y="-15846"/>
            <a:ext cx="9166595" cy="68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900" y="5157192"/>
            <a:ext cx="8518587" cy="1512168"/>
          </a:xfrm>
        </p:spPr>
        <p:txBody>
          <a:bodyPr>
            <a:noAutofit/>
          </a:bodyPr>
          <a:lstStyle/>
          <a:p>
            <a:r>
              <a:rPr lang="ru-RU" sz="2000" i="1" dirty="0">
                <a:solidFill>
                  <a:srgbClr val="C00000"/>
                </a:solidFill>
              </a:rPr>
              <a:t>Схемы лазерных излучателей: простейшего рубинового лазера со спиральной лампой накачки (а) и лазера с модулируемой добротностью (б) 1 — активный элемент; 2 — лампы накачки; 3 — отражатель; 4 — зеркала резонатора; 5 — фильтр и система охлаждения; 6 — модулятор добротности; 7 — поляризатор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8194" name="Picture 2" descr="C:\Users\Олег\Desktop\lazer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758" y="56683"/>
            <a:ext cx="6427887" cy="491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173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Лазерные материалы</vt:lpstr>
      <vt:lpstr>Слайд 2</vt:lpstr>
      <vt:lpstr>Теодор Майман</vt:lpstr>
      <vt:lpstr>Вынужденное излучение</vt:lpstr>
      <vt:lpstr>Слайд 5</vt:lpstr>
      <vt:lpstr>Слайд 6</vt:lpstr>
      <vt:lpstr>Общая характеристика и особенности твердотельных лазеров</vt:lpstr>
      <vt:lpstr>Слайд 8</vt:lpstr>
      <vt:lpstr>Схемы лазерных излучателей: простейшего рубинового лазера со спиральной лампой накачки (а) и лазера с модулируемой добротностью (б) 1 — активный элемент; 2 — лампы накачки; 3 — отражатель; 4 — зеркала резонатора; 5 — фильтр и система охлаждения; 6 — модулятор добротности; 7 — поляризатор </vt:lpstr>
      <vt:lpstr>Слайд 10</vt:lpstr>
      <vt:lpstr>Сфера применения  </vt:lpstr>
      <vt:lpstr>Слайд 12</vt:lpstr>
      <vt:lpstr>Слайд 13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лазера</dc:title>
  <dc:creator>Олег</dc:creator>
  <cp:lastModifiedBy>User</cp:lastModifiedBy>
  <cp:revision>8</cp:revision>
  <dcterms:created xsi:type="dcterms:W3CDTF">2016-10-17T16:57:41Z</dcterms:created>
  <dcterms:modified xsi:type="dcterms:W3CDTF">2017-11-15T13:05:40Z</dcterms:modified>
</cp:coreProperties>
</file>